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360" r:id="rId2"/>
    <p:sldId id="256" r:id="rId3"/>
    <p:sldId id="257" r:id="rId4"/>
    <p:sldId id="258" r:id="rId5"/>
    <p:sldId id="259" r:id="rId6"/>
    <p:sldId id="260" r:id="rId7"/>
    <p:sldId id="261" r:id="rId8"/>
    <p:sldId id="354" r:id="rId9"/>
    <p:sldId id="550" r:id="rId10"/>
    <p:sldId id="551" r:id="rId11"/>
    <p:sldId id="520" r:id="rId12"/>
    <p:sldId id="378" r:id="rId13"/>
    <p:sldId id="521" r:id="rId14"/>
    <p:sldId id="536" r:id="rId15"/>
    <p:sldId id="376" r:id="rId16"/>
    <p:sldId id="552" r:id="rId17"/>
    <p:sldId id="530" r:id="rId18"/>
    <p:sldId id="500" r:id="rId19"/>
    <p:sldId id="537" r:id="rId20"/>
    <p:sldId id="538" r:id="rId21"/>
    <p:sldId id="542" r:id="rId22"/>
  </p:sldIdLst>
  <p:sldSz cx="9144000" cy="6858000" type="screen4x3"/>
  <p:notesSz cx="6797675" cy="9926638"/>
  <p:defaultTextStyle>
    <a:defPPr>
      <a:defRPr lang="en-US"/>
    </a:defPPr>
    <a:lvl1pPr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68313" indent="-111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38213" indent="-238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408113" indent="-365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78013" indent="-492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D6F"/>
    <a:srgbClr val="F22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5CE43-8CB6-42AB-8FBD-CF1BEAA0568E}" v="6" dt="2022-10-07T11:22:23.210"/>
    <p1510:client id="{55382F8C-F32C-41E6-96CF-92FFEBEC8B1D}" v="17" dt="2022-10-07T11:35:30.170"/>
  </p1510:revLst>
</p1510:revInfo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Gaišs stil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Vidējs stils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Vidējs stils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žģ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ila, režģa tab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0"/>
    <p:restoredTop sz="99529" autoAdjust="0"/>
  </p:normalViewPr>
  <p:slideViewPr>
    <p:cSldViewPr snapToGrid="0" snapToObjects="1">
      <p:cViewPr varScale="1">
        <p:scale>
          <a:sx n="63" d="100"/>
          <a:sy n="63" d="100"/>
        </p:scale>
        <p:origin x="6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ina Markova" userId="1db5afd5-9b40-4996-902c-0aa510e7ebc7" providerId="ADAL" clId="{2F75CE43-8CB6-42AB-8FBD-CF1BEAA0568E}"/>
    <pc:docChg chg="delSld modSld sldOrd">
      <pc:chgData name="Daina Markova" userId="1db5afd5-9b40-4996-902c-0aa510e7ebc7" providerId="ADAL" clId="{2F75CE43-8CB6-42AB-8FBD-CF1BEAA0568E}" dt="2022-10-07T11:22:30.376" v="35" actId="20577"/>
      <pc:docMkLst>
        <pc:docMk/>
      </pc:docMkLst>
      <pc:sldChg chg="modSp mod">
        <pc:chgData name="Daina Markova" userId="1db5afd5-9b40-4996-902c-0aa510e7ebc7" providerId="ADAL" clId="{2F75CE43-8CB6-42AB-8FBD-CF1BEAA0568E}" dt="2022-10-07T11:22:30.376" v="35" actId="20577"/>
        <pc:sldMkLst>
          <pc:docMk/>
          <pc:sldMk cId="0" sldId="360"/>
        </pc:sldMkLst>
        <pc:spChg chg="mod">
          <ac:chgData name="Daina Markova" userId="1db5afd5-9b40-4996-902c-0aa510e7ebc7" providerId="ADAL" clId="{2F75CE43-8CB6-42AB-8FBD-CF1BEAA0568E}" dt="2022-10-07T11:22:30.376" v="35" actId="20577"/>
          <ac:spMkLst>
            <pc:docMk/>
            <pc:sldMk cId="0" sldId="360"/>
            <ac:spMk id="2" creationId="{E0AEE798-6651-474C-BACB-87BD52796718}"/>
          </ac:spMkLst>
        </pc:spChg>
      </pc:sldChg>
      <pc:sldChg chg="ord">
        <pc:chgData name="Daina Markova" userId="1db5afd5-9b40-4996-902c-0aa510e7ebc7" providerId="ADAL" clId="{2F75CE43-8CB6-42AB-8FBD-CF1BEAA0568E}" dt="2022-10-07T11:17:13.171" v="8"/>
        <pc:sldMkLst>
          <pc:docMk/>
          <pc:sldMk cId="3248336099" sldId="378"/>
        </pc:sldMkLst>
      </pc:sldChg>
      <pc:sldChg chg="modSp mod">
        <pc:chgData name="Daina Markova" userId="1db5afd5-9b40-4996-902c-0aa510e7ebc7" providerId="ADAL" clId="{2F75CE43-8CB6-42AB-8FBD-CF1BEAA0568E}" dt="2022-10-07T11:20:52.174" v="34" actId="5793"/>
        <pc:sldMkLst>
          <pc:docMk/>
          <pc:sldMk cId="1136254896" sldId="521"/>
        </pc:sldMkLst>
        <pc:spChg chg="mod">
          <ac:chgData name="Daina Markova" userId="1db5afd5-9b40-4996-902c-0aa510e7ebc7" providerId="ADAL" clId="{2F75CE43-8CB6-42AB-8FBD-CF1BEAA0568E}" dt="2022-10-07T11:20:52.174" v="34" actId="5793"/>
          <ac:spMkLst>
            <pc:docMk/>
            <pc:sldMk cId="1136254896" sldId="521"/>
            <ac:spMk id="2" creationId="{00000000-0000-0000-0000-000000000000}"/>
          </ac:spMkLst>
        </pc:spChg>
      </pc:sldChg>
      <pc:sldChg chg="del">
        <pc:chgData name="Daina Markova" userId="1db5afd5-9b40-4996-902c-0aa510e7ebc7" providerId="ADAL" clId="{2F75CE43-8CB6-42AB-8FBD-CF1BEAA0568E}" dt="2022-10-07T11:12:07.413" v="1" actId="2696"/>
        <pc:sldMkLst>
          <pc:docMk/>
          <pc:sldMk cId="2114365246" sldId="543"/>
        </pc:sldMkLst>
      </pc:sldChg>
      <pc:sldChg chg="del">
        <pc:chgData name="Daina Markova" userId="1db5afd5-9b40-4996-902c-0aa510e7ebc7" providerId="ADAL" clId="{2F75CE43-8CB6-42AB-8FBD-CF1BEAA0568E}" dt="2022-10-07T11:12:09.768" v="2" actId="2696"/>
        <pc:sldMkLst>
          <pc:docMk/>
          <pc:sldMk cId="2858968426" sldId="544"/>
        </pc:sldMkLst>
      </pc:sldChg>
      <pc:sldChg chg="del">
        <pc:chgData name="Daina Markova" userId="1db5afd5-9b40-4996-902c-0aa510e7ebc7" providerId="ADAL" clId="{2F75CE43-8CB6-42AB-8FBD-CF1BEAA0568E}" dt="2022-10-07T11:12:26.828" v="5" actId="2696"/>
        <pc:sldMkLst>
          <pc:docMk/>
          <pc:sldMk cId="820917071" sldId="545"/>
        </pc:sldMkLst>
      </pc:sldChg>
      <pc:sldChg chg="del">
        <pc:chgData name="Daina Markova" userId="1db5afd5-9b40-4996-902c-0aa510e7ebc7" providerId="ADAL" clId="{2F75CE43-8CB6-42AB-8FBD-CF1BEAA0568E}" dt="2022-10-07T11:12:18.132" v="3" actId="2696"/>
        <pc:sldMkLst>
          <pc:docMk/>
          <pc:sldMk cId="885857544" sldId="546"/>
        </pc:sldMkLst>
      </pc:sldChg>
      <pc:sldChg chg="del">
        <pc:chgData name="Daina Markova" userId="1db5afd5-9b40-4996-902c-0aa510e7ebc7" providerId="ADAL" clId="{2F75CE43-8CB6-42AB-8FBD-CF1BEAA0568E}" dt="2022-10-07T11:12:31.485" v="6" actId="2696"/>
        <pc:sldMkLst>
          <pc:docMk/>
          <pc:sldMk cId="721445910" sldId="547"/>
        </pc:sldMkLst>
      </pc:sldChg>
      <pc:sldChg chg="del">
        <pc:chgData name="Daina Markova" userId="1db5afd5-9b40-4996-902c-0aa510e7ebc7" providerId="ADAL" clId="{2F75CE43-8CB6-42AB-8FBD-CF1BEAA0568E}" dt="2022-10-07T11:12:22.771" v="4" actId="2696"/>
        <pc:sldMkLst>
          <pc:docMk/>
          <pc:sldMk cId="3045771064" sldId="548"/>
        </pc:sldMkLst>
      </pc:sldChg>
      <pc:sldChg chg="del">
        <pc:chgData name="Daina Markova" userId="1db5afd5-9b40-4996-902c-0aa510e7ebc7" providerId="ADAL" clId="{2F75CE43-8CB6-42AB-8FBD-CF1BEAA0568E}" dt="2022-10-07T11:11:58.122" v="0" actId="47"/>
        <pc:sldMkLst>
          <pc:docMk/>
          <pc:sldMk cId="1633382146" sldId="549"/>
        </pc:sldMkLst>
      </pc:sldChg>
    </pc:docChg>
  </pc:docChgLst>
  <pc:docChgLst>
    <pc:chgData name="Lauris Goss" userId="2e733e16-665b-487c-a1e4-33a66858068e" providerId="ADAL" clId="{55382F8C-F32C-41E6-96CF-92FFEBEC8B1D}"/>
    <pc:docChg chg="undo custSel modSld modNotesMaster">
      <pc:chgData name="Lauris Goss" userId="2e733e16-665b-487c-a1e4-33a66858068e" providerId="ADAL" clId="{55382F8C-F32C-41E6-96CF-92FFEBEC8B1D}" dt="2022-10-07T11:37:00.082" v="37" actId="20577"/>
      <pc:docMkLst>
        <pc:docMk/>
      </pc:docMkLst>
      <pc:sldChg chg="modSp mod">
        <pc:chgData name="Lauris Goss" userId="2e733e16-665b-487c-a1e4-33a66858068e" providerId="ADAL" clId="{55382F8C-F32C-41E6-96CF-92FFEBEC8B1D}" dt="2022-10-07T11:37:00.082" v="37" actId="20577"/>
        <pc:sldMkLst>
          <pc:docMk/>
          <pc:sldMk cId="1093035707" sldId="530"/>
        </pc:sldMkLst>
        <pc:graphicFrameChg chg="mod modGraphic">
          <ac:chgData name="Lauris Goss" userId="2e733e16-665b-487c-a1e4-33a66858068e" providerId="ADAL" clId="{55382F8C-F32C-41E6-96CF-92FFEBEC8B1D}" dt="2022-10-07T11:37:00.082" v="37" actId="20577"/>
          <ac:graphicFrameMkLst>
            <pc:docMk/>
            <pc:sldMk cId="1093035707" sldId="530"/>
            <ac:graphicFrameMk id="5" creationId="{45E08264-5DC2-4208-AC84-FB0055D3A03D}"/>
          </ac:graphicFrameMkLst>
        </pc:graphicFrameChg>
      </pc:sldChg>
      <pc:sldChg chg="modNotes">
        <pc:chgData name="Lauris Goss" userId="2e733e16-665b-487c-a1e4-33a66858068e" providerId="ADAL" clId="{55382F8C-F32C-41E6-96CF-92FFEBEC8B1D}" dt="2022-10-07T11:35:30.170" v="35"/>
        <pc:sldMkLst>
          <pc:docMk/>
          <pc:sldMk cId="1626975916" sldId="55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inga:Downloads:statistik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3CAB-4505-995F-82C75E0EAB84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CAB-4505-995F-82C75E0EAB84}"/>
              </c:ext>
            </c:extLst>
          </c:dPt>
          <c:dPt>
            <c:idx val="2"/>
            <c:bubble3D val="0"/>
            <c:spPr>
              <a:solidFill>
                <a:srgbClr val="F22A3E"/>
              </a:solidFill>
            </c:spPr>
            <c:extLst>
              <c:ext xmlns:c16="http://schemas.microsoft.com/office/drawing/2014/chart" uri="{C3380CC4-5D6E-409C-BE32-E72D297353CC}">
                <c16:uniqueId val="{00000001-3CAB-4505-995F-82C75E0EAB84}"/>
              </c:ext>
            </c:extLst>
          </c:dPt>
          <c:dLbls>
            <c:dLbl>
              <c:idx val="0"/>
              <c:layout>
                <c:manualLayout>
                  <c:x val="-0.16085953523527582"/>
                  <c:y val="0.128382683735378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fld id="{141F6367-7074-403E-9DF1-17BFB4A11F76}" type="CATEGORYNAME">
                      <a:rPr lang="en-US" sz="1200" smtClean="0"/>
                      <a:pPr>
                        <a:defRPr sz="1200" b="1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defRPr>
                      </a:pPr>
                      <a:t>[KATEGORIJAS NOSAUKUMS]</a:t>
                    </a:fld>
                    <a:endParaRPr lang="en-US" sz="1200" baseline="0"/>
                  </a:p>
                  <a:p>
                    <a:pPr>
                      <a:defRPr sz="12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fld id="{74DB06EE-033C-435C-A0FE-E09AB653B98F}" type="VALUE">
                      <a:rPr lang="en-US" sz="1200" baseline="0" smtClean="0"/>
                      <a:pPr>
                        <a:defRPr sz="1200" b="1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defRPr>
                      </a:pPr>
                      <a:t>[VĒRTĪBA]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CAB-4505-995F-82C75E0EAB84}"/>
                </c:ext>
              </c:extLst>
            </c:dLbl>
            <c:dLbl>
              <c:idx val="1"/>
              <c:layout>
                <c:manualLayout>
                  <c:x val="-0.23120476915950519"/>
                  <c:y val="-0.2840035301947924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fld id="{02E2F764-1FFA-42FA-B378-6370ADA4AF6F}" type="CATEGORYNAME">
                      <a:rPr lang="en-US" sz="1200" smtClean="0"/>
                      <a:pPr>
                        <a:defRPr sz="1200" b="1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defRPr>
                      </a:pPr>
                      <a:t>[KATEGORIJAS NOSAUKUMS]</a:t>
                    </a:fld>
                    <a:endParaRPr lang="en-US" sz="1200" baseline="0" dirty="0"/>
                  </a:p>
                  <a:p>
                    <a:pPr>
                      <a:defRPr sz="12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200" baseline="0" dirty="0"/>
                      <a:t> 18 174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CAB-4505-995F-82C75E0EAB84}"/>
                </c:ext>
              </c:extLst>
            </c:dLbl>
            <c:dLbl>
              <c:idx val="2"/>
              <c:layout>
                <c:manualLayout>
                  <c:x val="0.22498139917565871"/>
                  <c:y val="8.237731520263373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fld id="{655B364D-8437-4C0F-A4C2-1C17D45C79ED}" type="CATEGORYNAME">
                      <a:rPr lang="en-US" sz="1200" b="1" baseline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>
                        <a:defRPr sz="1200" b="1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defRPr>
                      </a:pPr>
                      <a:t>[KATEGORIJAS NOSAUKUMS]</a:t>
                    </a:fld>
                    <a:r>
                      <a:rPr lang="en-US" sz="1200" b="1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 sz="12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200" b="1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16 500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65040816835352"/>
                      <c:h val="0.128623004309291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AB-4505-995F-82C75E0EA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Sheet1!$A$46:$A$48</c:f>
              <c:strCache>
                <c:ptCount val="3"/>
                <c:pt idx="0">
                  <c:v>Citi kolektīvi</c:v>
                </c:pt>
                <c:pt idx="1">
                  <c:v>Dejotāji</c:v>
                </c:pt>
                <c:pt idx="2">
                  <c:v>Kori</c:v>
                </c:pt>
              </c:strCache>
            </c:strRef>
          </c:cat>
          <c:val>
            <c:numRef>
              <c:f>Sheet1!$B$46:$B$48</c:f>
              <c:numCache>
                <c:formatCode>General</c:formatCode>
                <c:ptCount val="3"/>
                <c:pt idx="0">
                  <c:v>8545</c:v>
                </c:pt>
                <c:pt idx="1">
                  <c:v>18174</c:v>
                </c:pt>
                <c:pt idx="2">
                  <c:v>16500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AB-4505-995F-82C75E0EAB8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9C5BEF1-B89D-48F5-A388-A4CA1D3B080D}" type="datetimeFigureOut">
              <a:rPr lang="lv-LV" altLang="lv-LV"/>
              <a:pPr>
                <a:defRPr/>
              </a:pPr>
              <a:t>07.10.2022</a:t>
            </a:fld>
            <a:endParaRPr lang="lv-LV" alt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0FD0568-03F8-4282-984F-E882D40660CC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003973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D0568-03F8-4282-984F-E882D40660CC}" type="slidenum">
              <a:rPr lang="lv-LV" altLang="lv-LV" smtClean="0"/>
              <a:pPr>
                <a:defRPr/>
              </a:pPr>
              <a:t>10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6919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D0568-03F8-4282-984F-E882D40660CC}" type="slidenum">
              <a:rPr lang="lv-LV" altLang="lv-LV" smtClean="0"/>
              <a:pPr>
                <a:defRPr/>
              </a:pPr>
              <a:t>11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6919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D0568-03F8-4282-984F-E882D40660CC}" type="slidenum">
              <a:rPr lang="lv-LV" altLang="lv-LV" smtClean="0"/>
              <a:pPr>
                <a:defRPr/>
              </a:pPr>
              <a:t>13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071074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7EE236-34F1-46CA-BF28-5E6B3246FCE4}" type="slidenum">
              <a:rPr lang="lv-LV" altLang="lv-LV"/>
              <a:pPr>
                <a:spcBef>
                  <a:spcPct val="0"/>
                </a:spcBef>
              </a:pPr>
              <a:t>18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62597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7EE236-34F1-46CA-BF28-5E6B3246FCE4}" type="slidenum">
              <a:rPr lang="lv-LV" altLang="lv-LV"/>
              <a:pPr>
                <a:spcBef>
                  <a:spcPct val="0"/>
                </a:spcBef>
              </a:pPr>
              <a:t>20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14799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D0568-03F8-4282-984F-E882D40660CC}" type="slidenum">
              <a:rPr lang="lv-LV" altLang="lv-LV" smtClean="0"/>
              <a:pPr>
                <a:defRPr/>
              </a:pPr>
              <a:t>21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59828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61" y="0"/>
            <a:ext cx="1760540" cy="195738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1064" y="6353821"/>
            <a:ext cx="268137" cy="246359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6509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B63B-92AD-5E47-B438-437153206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5EF74-0EA7-E348-883D-2596C8E3C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A258-E189-5342-9C4D-CBDA7D23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7822-74CC-CA4C-97CB-B6E993544E26}" type="datetimeFigureOut">
              <a:rPr lang="en-LV" smtClean="0"/>
              <a:t>10/07/2022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F245A-0554-AE42-A66C-D2BC32E24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3832-885F-464D-89AF-9F98F048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62A4-88CA-BB47-A1AC-84ACF83E7AE1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19145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BB4-FD64-CB47-B66D-3C167FDF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C7D20-527D-3547-8DB7-71C0AFDD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33634-E58F-6F41-A70C-05451293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7822-74CC-CA4C-97CB-B6E993544E26}" type="datetimeFigureOut">
              <a:rPr lang="en-LV" smtClean="0"/>
              <a:t>10/07/2022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02AAC-EC09-9640-91C1-C414725A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F503A-24DC-5049-8230-76D3F5CC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62A4-88CA-BB47-A1AC-84ACF83E7AE1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7376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DAF831F4-C77F-43FB-847C-9C204966D3B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3AAAE335-D048-4A45-879A-E1313BBDA1CD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566A027F-C3BA-465B-8E7C-12FB4BA155CC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2171A80F-23A6-4E89-9F2D-D307C237AC1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08C2AC42-463A-4F96-AEC1-46B5DEDF6B85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4E34C12F-8056-4CA5-A9F6-6683C528DD95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F0AD95CA-3DF7-4697-BAEA-A6A9E0155105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266CBE3-40A8-44B6-9B3C-0FEC96A9C3F7}" type="datetime1">
              <a:rPr lang="en-US" altLang="lv-LV"/>
              <a:pPr>
                <a:defRPr/>
              </a:pPr>
              <a:t>10/7/2022</a:t>
            </a:fld>
            <a:endParaRPr lang="en-US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80D9FD-65E1-4545-BCD9-04C94D68D99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89" r:id="rId10"/>
    <p:sldLayoutId id="2147484190" r:id="rId11"/>
    <p:sldLayoutId id="2147484191" r:id="rId12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3155349"/>
            <a:ext cx="9144000" cy="960438"/>
          </a:xfrm>
        </p:spPr>
        <p:txBody>
          <a:bodyPr/>
          <a:lstStyle/>
          <a:p>
            <a:r>
              <a:rPr lang="lv-LV" altLang="lv-LV" sz="2200" dirty="0">
                <a:ea typeface="MS PGothic" pitchFamily="34" charset="-128"/>
              </a:rPr>
              <a:t>XXVII Vispārējie latviešu </a:t>
            </a:r>
            <a:r>
              <a:rPr lang="lv-LV" altLang="lv-LV" sz="2000" dirty="0">
                <a:ea typeface="MS PGothic" pitchFamily="34" charset="-128"/>
              </a:rPr>
              <a:t>Dziesmu</a:t>
            </a:r>
            <a:r>
              <a:rPr lang="lv-LV" altLang="lv-LV" sz="2200" dirty="0">
                <a:ea typeface="MS PGothic" pitchFamily="34" charset="-128"/>
              </a:rPr>
              <a:t> un XVII Deju svētku sagatavošana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sz="quarter" idx="10"/>
          </p:nvPr>
        </p:nvSpPr>
        <p:spPr>
          <a:xfrm flipH="1">
            <a:off x="9750173" y="5519568"/>
            <a:ext cx="3051947" cy="13384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lv-LV" altLang="lv-LV" sz="1800" b="1" dirty="0">
              <a:ea typeface="MS PGothic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EE798-6651-474C-BACB-87BD52796718}"/>
              </a:ext>
            </a:extLst>
          </p:cNvPr>
          <p:cNvSpPr txBox="1"/>
          <p:nvPr/>
        </p:nvSpPr>
        <p:spPr>
          <a:xfrm>
            <a:off x="688619" y="5659231"/>
            <a:ext cx="79930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2022.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L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 </a:t>
            </a:r>
            <a:r>
              <a:rPr lang="lv-LV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</a:t>
            </a:r>
            <a:r>
              <a:rPr lang="lv-L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oktobrī</a:t>
            </a:r>
            <a:endParaRPr lang="en-LV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65F0A5-FF46-B346-97B1-2968AC360B9E}"/>
              </a:ext>
            </a:extLst>
          </p:cNvPr>
          <p:cNvSpPr txBox="1">
            <a:spLocks/>
          </p:cNvSpPr>
          <p:nvPr/>
        </p:nvSpPr>
        <p:spPr bwMode="auto">
          <a:xfrm flipH="1">
            <a:off x="8959588" y="4071854"/>
            <a:ext cx="148727" cy="20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lv-LV" altLang="lv-LV" sz="1800" b="1" dirty="0"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2"/>
          <p:cNvSpPr>
            <a:spLocks noGrp="1"/>
          </p:cNvSpPr>
          <p:nvPr>
            <p:ph type="body" sz="quarter" idx="4294967295"/>
          </p:nvPr>
        </p:nvSpPr>
        <p:spPr>
          <a:xfrm>
            <a:off x="2239767" y="636999"/>
            <a:ext cx="6023172" cy="71714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Svētku norises vietas</a:t>
            </a:r>
            <a:endParaRPr lang="lv-LV" altLang="lv-LV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NimbusSanNovMed"/>
            </a:endParaRPr>
          </a:p>
        </p:txBody>
      </p:sp>
      <p:pic>
        <p:nvPicPr>
          <p:cNvPr id="6" name="Satura vietturis 5" descr="Attēls, kurā ir karte&#10;&#10;Apraksts ģenerēts automātiski">
            <a:extLst>
              <a:ext uri="{FF2B5EF4-FFF2-40B4-BE49-F238E27FC236}">
                <a16:creationId xmlns:a16="http://schemas.microsoft.com/office/drawing/2014/main" id="{7C078EF4-4E39-44D2-B25C-74ECC4020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" y="1480162"/>
            <a:ext cx="9070928" cy="5102397"/>
          </a:xfrm>
        </p:spPr>
      </p:pic>
    </p:spTree>
    <p:extLst>
      <p:ext uri="{BB962C8B-B14F-4D97-AF65-F5344CB8AC3E}">
        <p14:creationId xmlns:p14="http://schemas.microsoft.com/office/powerpoint/2010/main" val="162697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2"/>
          <p:cNvSpPr>
            <a:spLocks noGrp="1"/>
          </p:cNvSpPr>
          <p:nvPr>
            <p:ph type="body" sz="quarter" idx="4294967295"/>
          </p:nvPr>
        </p:nvSpPr>
        <p:spPr>
          <a:xfrm>
            <a:off x="2239767" y="636998"/>
            <a:ext cx="6023172" cy="717140"/>
          </a:xfrm>
        </p:spPr>
        <p:txBody>
          <a:bodyPr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lv-LV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Svētku sagatavošanas process</a:t>
            </a:r>
            <a:endParaRPr lang="lv-LV" altLang="lv-LV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NimbusSanNovMed"/>
            </a:endParaRPr>
          </a:p>
        </p:txBody>
      </p:sp>
      <p:sp>
        <p:nvSpPr>
          <p:cNvPr id="2" name="Taisnstūris 1"/>
          <p:cNvSpPr/>
          <p:nvPr/>
        </p:nvSpPr>
        <p:spPr>
          <a:xfrm>
            <a:off x="477749" y="1500029"/>
            <a:ext cx="83888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Precizētas pasākumu norišu vietas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Pūtēju orķestru </a:t>
            </a:r>
            <a:r>
              <a:rPr lang="lv-LV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lielkoncerts</a:t>
            </a: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lv-LV" sz="1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Wondersala</a:t>
            </a:r>
            <a:r>
              <a:rPr lang="lv-LV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Andrejostā</a:t>
            </a: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 attēls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Tautas lietišķās mākslas izstāde – Radošais kvartāls Sporta ielā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Svētku atklāšanas koncerts dalībniekiem – SKONTO stadions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Senioru koru koncerts - ARĒNA RĪGA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Precizētas svētku mākslinieciskās programmas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Precizētas dalībnieku skaita prognozes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Precizētas izmaksas svētku izdevumu pozīcijās, apzināti finanšu, organizatoriskie, drošības u.c. riski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Apzinātas pasākumu norišu vietu īres izmaksas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54063" lvl="1" indent="-285750">
              <a:buFont typeface="Arial" panose="020B0604020202020204" pitchFamily="34" charset="0"/>
              <a:buChar char="•"/>
            </a:pPr>
            <a:endParaRPr lang="lv-LV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2C8E8017-08BE-3246-84C7-EBA73EC2D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98" y="4820904"/>
            <a:ext cx="3675272" cy="2194175"/>
          </a:xfrm>
          <a:prstGeom prst="rect">
            <a:avLst/>
          </a:prstGeom>
        </p:spPr>
      </p:pic>
      <p:pic>
        <p:nvPicPr>
          <p:cNvPr id="9" name="Picture 8" descr="A person kicking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AB9AD4A3-D71B-8E4B-AC42-0E672B333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04" y="4820904"/>
            <a:ext cx="2794273" cy="2037095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AE0DD1EA-9B8B-4641-AB99-95ED248B1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18" y="4831395"/>
            <a:ext cx="3584922" cy="23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DAA1D01-3BCA-4D33-A781-6842E152B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pic>
        <p:nvPicPr>
          <p:cNvPr id="4" name="Attēls 3" descr="Attēls, kurā ir teksts, ārtelpa, vecs, melns&#10;&#10;Apraksts ģenerēts automātiski">
            <a:extLst>
              <a:ext uri="{FF2B5EF4-FFF2-40B4-BE49-F238E27FC236}">
                <a16:creationId xmlns:a16="http://schemas.microsoft.com/office/drawing/2014/main" id="{8774EA48-400A-4DFE-861B-D5870C5D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6" y="1451346"/>
            <a:ext cx="6953693" cy="52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2"/>
          <p:cNvSpPr>
            <a:spLocks noGrp="1"/>
          </p:cNvSpPr>
          <p:nvPr>
            <p:ph type="body" sz="quarter" idx="4294967295"/>
          </p:nvPr>
        </p:nvSpPr>
        <p:spPr>
          <a:xfrm>
            <a:off x="2392363" y="544513"/>
            <a:ext cx="5870575" cy="809625"/>
          </a:xfrm>
        </p:spPr>
        <p:txBody>
          <a:bodyPr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lv-LV" altLang="lv-LV" sz="2000" b="1">
                <a:solidFill>
                  <a:srgbClr val="000000"/>
                </a:solidFill>
                <a:latin typeface="Verdana" panose="020B0604030504040204" pitchFamily="34" charset="0"/>
                <a:sym typeface="NimbusSanNovMed"/>
              </a:rPr>
              <a:t>Svētku sagatavošanas process</a:t>
            </a:r>
            <a:endParaRPr lang="lv-LV" altLang="lv-LV" sz="2000" b="1" dirty="0">
              <a:latin typeface="Verdana" panose="020B0604030504040204" pitchFamily="34" charset="0"/>
              <a:sym typeface="NimbusSanNovMed"/>
            </a:endParaRPr>
          </a:p>
        </p:txBody>
      </p:sp>
      <p:sp>
        <p:nvSpPr>
          <p:cNvPr id="2" name="Taisnstūris 1"/>
          <p:cNvSpPr/>
          <p:nvPr/>
        </p:nvSpPr>
        <p:spPr>
          <a:xfrm>
            <a:off x="466077" y="1779687"/>
            <a:ext cx="83938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Līdz decembra sākumam - visu svētku pasākumu prezentācijas Mākslinieciskajā padomē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Dalībnieku reģistrācijas sistēmas izveide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Svētku mārketinga un komunikācijas izstrāde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Darbs ar svētku digitālo saturu (sociālo mediju saturs, izglītojošās un iesaistošās sociālo mediju aktivitātes u.c.)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Tikšanās ar partneriem par svētku norišu nodrošināšanu, dokumentēšanu, atbalsta pasākumiem (NMPD, LTV, LR u.c.)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Izveidotas un darbojas – ēdināšanas komisija, biļešu un ielūgumu komisija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Darbs ar atbalstītājiem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Svētku zaļais kurss – videi draudzīgi risinājumi visos svētku veidošanas un sagatavošanas procesos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lv-LV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5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4455330" y="3896633"/>
            <a:ext cx="1353090" cy="2830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Projekti/ pasākumi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aisnstūris ar noapaļotiem stūriem 6"/>
          <p:cNvSpPr/>
          <p:nvPr/>
        </p:nvSpPr>
        <p:spPr>
          <a:xfrm>
            <a:off x="5980411" y="3896633"/>
            <a:ext cx="1289901" cy="2929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Transports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aisnstūris ar noapaļotiem stūriem 7"/>
          <p:cNvSpPr/>
          <p:nvPr/>
        </p:nvSpPr>
        <p:spPr>
          <a:xfrm>
            <a:off x="2930629" y="3896633"/>
            <a:ext cx="1363229" cy="2830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Ēdināšana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aisnstūris ar noapaļotiem stūriem 8"/>
          <p:cNvSpPr/>
          <p:nvPr/>
        </p:nvSpPr>
        <p:spPr>
          <a:xfrm>
            <a:off x="4726767" y="4954777"/>
            <a:ext cx="912634" cy="2011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675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3…</a:t>
            </a:r>
            <a:endParaRPr lang="lv-LV" sz="675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aisnstūris ar noapaļotiem stūriem 10"/>
          <p:cNvSpPr/>
          <p:nvPr/>
        </p:nvSpPr>
        <p:spPr>
          <a:xfrm>
            <a:off x="3686352" y="1901141"/>
            <a:ext cx="1869276" cy="334496"/>
          </a:xfrm>
          <a:prstGeom prst="roundRect">
            <a:avLst/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LNKC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aisnstūris ar noapaļotiem stūriem 11"/>
          <p:cNvSpPr/>
          <p:nvPr/>
        </p:nvSpPr>
        <p:spPr>
          <a:xfrm>
            <a:off x="3695411" y="2308671"/>
            <a:ext cx="1869276" cy="3230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LNKC nozaru eksperti</a:t>
            </a:r>
          </a:p>
        </p:txBody>
      </p:sp>
      <p:cxnSp>
        <p:nvCxnSpPr>
          <p:cNvPr id="22" name="Taisns bultveida savienotājs 21"/>
          <p:cNvCxnSpPr>
            <a:cxnSpLocks/>
          </p:cNvCxnSpPr>
          <p:nvPr/>
        </p:nvCxnSpPr>
        <p:spPr>
          <a:xfrm flipH="1">
            <a:off x="2046122" y="2938178"/>
            <a:ext cx="2485006" cy="242027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aisnstūris ar noapaļotiem stūriem 57"/>
          <p:cNvSpPr/>
          <p:nvPr/>
        </p:nvSpPr>
        <p:spPr>
          <a:xfrm>
            <a:off x="6399522" y="5464577"/>
            <a:ext cx="1890363" cy="3382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Drošība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Taisnstūris ar noapaļotiem stūriem 62"/>
          <p:cNvSpPr/>
          <p:nvPr/>
        </p:nvSpPr>
        <p:spPr>
          <a:xfrm>
            <a:off x="4726766" y="4639212"/>
            <a:ext cx="900312" cy="24471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675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2…</a:t>
            </a:r>
            <a:endParaRPr lang="lv-LV" sz="675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Taisnstūris ar noapaļotiem stūriem 64"/>
          <p:cNvSpPr/>
          <p:nvPr/>
        </p:nvSpPr>
        <p:spPr>
          <a:xfrm>
            <a:off x="4714445" y="5200775"/>
            <a:ext cx="912634" cy="2011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675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lv-LV" sz="675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Taisnstūris ar noapaļotiem stūriem 65"/>
          <p:cNvSpPr/>
          <p:nvPr/>
        </p:nvSpPr>
        <p:spPr>
          <a:xfrm>
            <a:off x="4726766" y="4341985"/>
            <a:ext cx="900312" cy="2263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675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1….</a:t>
            </a:r>
            <a:endParaRPr lang="lv-LV" sz="675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7" name="Taisns bultveida savienotājs 66"/>
          <p:cNvCxnSpPr>
            <a:cxnSpLocks/>
          </p:cNvCxnSpPr>
          <p:nvPr/>
        </p:nvCxnSpPr>
        <p:spPr>
          <a:xfrm>
            <a:off x="5124647" y="4179700"/>
            <a:ext cx="0" cy="165815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hape 232"/>
          <p:cNvSpPr txBox="1">
            <a:spLocks/>
          </p:cNvSpPr>
          <p:nvPr/>
        </p:nvSpPr>
        <p:spPr bwMode="auto">
          <a:xfrm>
            <a:off x="2229492" y="777878"/>
            <a:ext cx="5705021" cy="69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468" tIns="35234" rIns="70468" bIns="35234" numCol="1" anchor="ctr" anchorCtr="0" compatLnSpc="1">
            <a:prstTxWarp prst="textNoShape">
              <a:avLst/>
            </a:prstTxWarp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altLang="lv-LV" sz="2000" b="1">
                <a:solidFill>
                  <a:srgbClr val="000000"/>
                </a:solidFill>
                <a:latin typeface="Verdana" panose="020B0604030504040204" pitchFamily="34" charset="0"/>
              </a:rPr>
              <a:t>Organizatoriskā </a:t>
            </a:r>
            <a:r>
              <a:rPr lang="lv-LV" altLang="lv-LV" sz="2000" b="1">
                <a:latin typeface="Verdana" panose="020B0604030504040204" pitchFamily="34" charset="0"/>
                <a:sym typeface="NimbusSanNovMed"/>
              </a:rPr>
              <a:t>struktūra</a:t>
            </a:r>
            <a:endParaRPr lang="lv-LV" altLang="lv-LV" sz="2000" b="1" dirty="0">
              <a:latin typeface="Verdana" panose="020B0604030504040204" pitchFamily="34" charset="0"/>
              <a:sym typeface="NimbusSanNovMed"/>
            </a:endParaRPr>
          </a:p>
        </p:txBody>
      </p:sp>
      <p:sp>
        <p:nvSpPr>
          <p:cNvPr id="73" name="Taisnstūris ar noapaļotiem stūriem 72"/>
          <p:cNvSpPr/>
          <p:nvPr/>
        </p:nvSpPr>
        <p:spPr>
          <a:xfrm>
            <a:off x="1226285" y="3198510"/>
            <a:ext cx="1396758" cy="326301"/>
          </a:xfrm>
          <a:prstGeom prst="roundRect">
            <a:avLst/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/ dalībnieku datu pārvaldes sistēma 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5" name="Taisns bultveida savienotājs 84"/>
          <p:cNvCxnSpPr>
            <a:cxnSpLocks/>
          </p:cNvCxnSpPr>
          <p:nvPr/>
        </p:nvCxnSpPr>
        <p:spPr>
          <a:xfrm>
            <a:off x="4620990" y="2215060"/>
            <a:ext cx="0" cy="196774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aisnstūris ar noapaļotiem stūriem 181"/>
          <p:cNvSpPr/>
          <p:nvPr/>
        </p:nvSpPr>
        <p:spPr>
          <a:xfrm>
            <a:off x="1195954" y="2291772"/>
            <a:ext cx="1514403" cy="3213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koordinatori</a:t>
            </a:r>
          </a:p>
        </p:txBody>
      </p:sp>
      <p:cxnSp>
        <p:nvCxnSpPr>
          <p:cNvPr id="191" name="Taisns bultveida savienotājs 190"/>
          <p:cNvCxnSpPr/>
          <p:nvPr/>
        </p:nvCxnSpPr>
        <p:spPr>
          <a:xfrm flipH="1" flipV="1">
            <a:off x="10530509" y="5033169"/>
            <a:ext cx="37272" cy="1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aisnstūris ar noapaļotiem stūriem 72">
            <a:extLst>
              <a:ext uri="{FF2B5EF4-FFF2-40B4-BE49-F238E27FC236}">
                <a16:creationId xmlns:a16="http://schemas.microsoft.com/office/drawing/2014/main" id="{A5E94377-B6B1-A64B-A006-78E313758B1F}"/>
              </a:ext>
            </a:extLst>
          </p:cNvPr>
          <p:cNvSpPr/>
          <p:nvPr/>
        </p:nvSpPr>
        <p:spPr>
          <a:xfrm>
            <a:off x="3701607" y="2734884"/>
            <a:ext cx="1869276" cy="334496"/>
          </a:xfrm>
          <a:prstGeom prst="roundRect">
            <a:avLst>
              <a:gd name="adj" fmla="val 12008"/>
            </a:avLst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DZSV2023  birojs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4" name="Taisns bultveida savienotājs 84">
            <a:extLst>
              <a:ext uri="{FF2B5EF4-FFF2-40B4-BE49-F238E27FC236}">
                <a16:creationId xmlns:a16="http://schemas.microsoft.com/office/drawing/2014/main" id="{ED9D45BB-5157-B54E-B125-E6D28D489CF2}"/>
              </a:ext>
            </a:extLst>
          </p:cNvPr>
          <p:cNvCxnSpPr>
            <a:cxnSpLocks/>
          </p:cNvCxnSpPr>
          <p:nvPr/>
        </p:nvCxnSpPr>
        <p:spPr>
          <a:xfrm>
            <a:off x="4620990" y="2554671"/>
            <a:ext cx="0" cy="180213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aisnstūris ar noapaļotiem stūriem 72">
            <a:extLst>
              <a:ext uri="{FF2B5EF4-FFF2-40B4-BE49-F238E27FC236}">
                <a16:creationId xmlns:a16="http://schemas.microsoft.com/office/drawing/2014/main" id="{3BDF6EA1-4AC9-D64A-9A11-59ED08CF2354}"/>
              </a:ext>
            </a:extLst>
          </p:cNvPr>
          <p:cNvSpPr/>
          <p:nvPr/>
        </p:nvSpPr>
        <p:spPr>
          <a:xfrm>
            <a:off x="2710357" y="3211393"/>
            <a:ext cx="1332978" cy="323051"/>
          </a:xfrm>
          <a:prstGeom prst="roundRect">
            <a:avLst/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Dalībnieku izmitināšana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aisnstūris ar noapaļotiem stūriem 72">
            <a:extLst>
              <a:ext uri="{FF2B5EF4-FFF2-40B4-BE49-F238E27FC236}">
                <a16:creationId xmlns:a16="http://schemas.microsoft.com/office/drawing/2014/main" id="{CB895838-9C79-DD46-AA30-5F1C04DDCD8F}"/>
              </a:ext>
            </a:extLst>
          </p:cNvPr>
          <p:cNvSpPr/>
          <p:nvPr/>
        </p:nvSpPr>
        <p:spPr>
          <a:xfrm>
            <a:off x="4148452" y="3211392"/>
            <a:ext cx="1231995" cy="326302"/>
          </a:xfrm>
          <a:prstGeom prst="roundRect">
            <a:avLst/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Pasākumu virsproducenti 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aisnstūris ar noapaļotiem stūriem 72">
            <a:extLst>
              <a:ext uri="{FF2B5EF4-FFF2-40B4-BE49-F238E27FC236}">
                <a16:creationId xmlns:a16="http://schemas.microsoft.com/office/drawing/2014/main" id="{9D50AF9E-FFA9-E24F-87F1-40AFB27A8F0B}"/>
              </a:ext>
            </a:extLst>
          </p:cNvPr>
          <p:cNvSpPr/>
          <p:nvPr/>
        </p:nvSpPr>
        <p:spPr>
          <a:xfrm>
            <a:off x="5485565" y="3203199"/>
            <a:ext cx="1180819" cy="315565"/>
          </a:xfrm>
          <a:prstGeom prst="roundRect">
            <a:avLst/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Tehniskais direktors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aisnstūris ar noapaļotiem stūriem 72">
            <a:extLst>
              <a:ext uri="{FF2B5EF4-FFF2-40B4-BE49-F238E27FC236}">
                <a16:creationId xmlns:a16="http://schemas.microsoft.com/office/drawing/2014/main" id="{42A91B9F-F944-FF49-BB93-5E5A920538D5}"/>
              </a:ext>
            </a:extLst>
          </p:cNvPr>
          <p:cNvSpPr/>
          <p:nvPr/>
        </p:nvSpPr>
        <p:spPr>
          <a:xfrm>
            <a:off x="6753696" y="3203199"/>
            <a:ext cx="1180818" cy="334495"/>
          </a:xfrm>
          <a:prstGeom prst="roundRect">
            <a:avLst/>
          </a:prstGeom>
          <a:solidFill>
            <a:srgbClr val="F5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Ārējā komunikācija</a:t>
            </a:r>
            <a:endParaRPr lang="lv-LV" sz="78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5" name="Taisns bultveida savienotājs 21">
            <a:extLst>
              <a:ext uri="{FF2B5EF4-FFF2-40B4-BE49-F238E27FC236}">
                <a16:creationId xmlns:a16="http://schemas.microsoft.com/office/drawing/2014/main" id="{EDA8E815-6E9A-5947-9B85-2CF49AC76CAB}"/>
              </a:ext>
            </a:extLst>
          </p:cNvPr>
          <p:cNvCxnSpPr>
            <a:cxnSpLocks/>
          </p:cNvCxnSpPr>
          <p:nvPr/>
        </p:nvCxnSpPr>
        <p:spPr>
          <a:xfrm flipH="1">
            <a:off x="3038125" y="3083739"/>
            <a:ext cx="936866" cy="144183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Taisns bultveida savienotājs 84">
            <a:extLst>
              <a:ext uri="{FF2B5EF4-FFF2-40B4-BE49-F238E27FC236}">
                <a16:creationId xmlns:a16="http://schemas.microsoft.com/office/drawing/2014/main" id="{91DB1C40-C331-3C4B-BCC8-5B9F8FE493D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4636245" y="3069379"/>
            <a:ext cx="0" cy="158543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Taisns bultveida savienotājs 21">
            <a:extLst>
              <a:ext uri="{FF2B5EF4-FFF2-40B4-BE49-F238E27FC236}">
                <a16:creationId xmlns:a16="http://schemas.microsoft.com/office/drawing/2014/main" id="{3976978F-0215-9F42-B19B-C278FF9DBBC5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4947407" y="3088031"/>
            <a:ext cx="1128568" cy="115167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Taisns bultveida savienotājs 21">
            <a:extLst>
              <a:ext uri="{FF2B5EF4-FFF2-40B4-BE49-F238E27FC236}">
                <a16:creationId xmlns:a16="http://schemas.microsoft.com/office/drawing/2014/main" id="{2D3A3880-127C-EB45-8EE4-B8DA2B915E4D}"/>
              </a:ext>
            </a:extLst>
          </p:cNvPr>
          <p:cNvCxnSpPr>
            <a:cxnSpLocks/>
          </p:cNvCxnSpPr>
          <p:nvPr/>
        </p:nvCxnSpPr>
        <p:spPr>
          <a:xfrm>
            <a:off x="5057517" y="3069378"/>
            <a:ext cx="2040362" cy="117740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7794289-A70B-2345-89EA-DB558CD39464}"/>
              </a:ext>
            </a:extLst>
          </p:cNvPr>
          <p:cNvCxnSpPr>
            <a:cxnSpLocks/>
          </p:cNvCxnSpPr>
          <p:nvPr/>
        </p:nvCxnSpPr>
        <p:spPr>
          <a:xfrm flipH="1">
            <a:off x="5328979" y="3376367"/>
            <a:ext cx="19241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Taisns bultveida savienotājs 66">
            <a:extLst>
              <a:ext uri="{FF2B5EF4-FFF2-40B4-BE49-F238E27FC236}">
                <a16:creationId xmlns:a16="http://schemas.microsoft.com/office/drawing/2014/main" id="{3F620791-734A-8941-BBD7-0C459C9E612B}"/>
              </a:ext>
            </a:extLst>
          </p:cNvPr>
          <p:cNvCxnSpPr>
            <a:cxnSpLocks/>
          </p:cNvCxnSpPr>
          <p:nvPr/>
        </p:nvCxnSpPr>
        <p:spPr>
          <a:xfrm>
            <a:off x="5425184" y="3376366"/>
            <a:ext cx="0" cy="388940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85AEAEC-34C8-2540-92E2-11A17004BF43}"/>
              </a:ext>
            </a:extLst>
          </p:cNvPr>
          <p:cNvCxnSpPr/>
          <p:nvPr/>
        </p:nvCxnSpPr>
        <p:spPr>
          <a:xfrm>
            <a:off x="3768184" y="3765306"/>
            <a:ext cx="285717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Taisns bultveida savienotājs 84">
            <a:extLst>
              <a:ext uri="{FF2B5EF4-FFF2-40B4-BE49-F238E27FC236}">
                <a16:creationId xmlns:a16="http://schemas.microsoft.com/office/drawing/2014/main" id="{BE22E1F6-2FC6-CB47-AB46-734529A5F7C4}"/>
              </a:ext>
            </a:extLst>
          </p:cNvPr>
          <p:cNvCxnSpPr>
            <a:cxnSpLocks/>
          </p:cNvCxnSpPr>
          <p:nvPr/>
        </p:nvCxnSpPr>
        <p:spPr>
          <a:xfrm>
            <a:off x="3768183" y="3765306"/>
            <a:ext cx="0" cy="180213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Taisns bultveida savienotājs 84">
            <a:extLst>
              <a:ext uri="{FF2B5EF4-FFF2-40B4-BE49-F238E27FC236}">
                <a16:creationId xmlns:a16="http://schemas.microsoft.com/office/drawing/2014/main" id="{FF880CB9-9030-884E-8855-8C90CF21BA06}"/>
              </a:ext>
            </a:extLst>
          </p:cNvPr>
          <p:cNvCxnSpPr>
            <a:cxnSpLocks/>
          </p:cNvCxnSpPr>
          <p:nvPr/>
        </p:nvCxnSpPr>
        <p:spPr>
          <a:xfrm>
            <a:off x="5132295" y="3765306"/>
            <a:ext cx="0" cy="180213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Taisns bultveida savienotājs 84">
            <a:extLst>
              <a:ext uri="{FF2B5EF4-FFF2-40B4-BE49-F238E27FC236}">
                <a16:creationId xmlns:a16="http://schemas.microsoft.com/office/drawing/2014/main" id="{D26AEBB0-FC87-AF49-BABB-05785139DD59}"/>
              </a:ext>
            </a:extLst>
          </p:cNvPr>
          <p:cNvCxnSpPr>
            <a:cxnSpLocks/>
          </p:cNvCxnSpPr>
          <p:nvPr/>
        </p:nvCxnSpPr>
        <p:spPr>
          <a:xfrm>
            <a:off x="6625361" y="3778480"/>
            <a:ext cx="0" cy="180213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CA165EF-9333-D544-B8C0-337FD90DE02C}"/>
              </a:ext>
            </a:extLst>
          </p:cNvPr>
          <p:cNvCxnSpPr>
            <a:cxnSpLocks/>
          </p:cNvCxnSpPr>
          <p:nvPr/>
        </p:nvCxnSpPr>
        <p:spPr>
          <a:xfrm flipH="1">
            <a:off x="4262920" y="4052045"/>
            <a:ext cx="19241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EF083FD-2F44-FC49-A212-0C0EA32364E6}"/>
              </a:ext>
            </a:extLst>
          </p:cNvPr>
          <p:cNvCxnSpPr>
            <a:cxnSpLocks/>
          </p:cNvCxnSpPr>
          <p:nvPr/>
        </p:nvCxnSpPr>
        <p:spPr>
          <a:xfrm flipH="1">
            <a:off x="5788001" y="4067552"/>
            <a:ext cx="19241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aisnstūris ar noapaļotiem stūriem 19">
            <a:extLst>
              <a:ext uri="{FF2B5EF4-FFF2-40B4-BE49-F238E27FC236}">
                <a16:creationId xmlns:a16="http://schemas.microsoft.com/office/drawing/2014/main" id="{E0E3A3FC-1BBA-4349-AFD7-2CEDAF4324C7}"/>
              </a:ext>
            </a:extLst>
          </p:cNvPr>
          <p:cNvSpPr/>
          <p:nvPr/>
        </p:nvSpPr>
        <p:spPr>
          <a:xfrm>
            <a:off x="1924664" y="5464577"/>
            <a:ext cx="1850846" cy="334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Juridiskā atbalsta darba grupa</a:t>
            </a:r>
            <a:endParaRPr lang="lv-LV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1" name="Taisnstūris ar noapaļotiem stūriem 39">
            <a:extLst>
              <a:ext uri="{FF2B5EF4-FFF2-40B4-BE49-F238E27FC236}">
                <a16:creationId xmlns:a16="http://schemas.microsoft.com/office/drawing/2014/main" id="{7FED9A97-F356-324A-B9C2-4F219F0F13D5}"/>
              </a:ext>
            </a:extLst>
          </p:cNvPr>
          <p:cNvSpPr/>
          <p:nvPr/>
        </p:nvSpPr>
        <p:spPr>
          <a:xfrm>
            <a:off x="3961063" y="5472771"/>
            <a:ext cx="2252906" cy="329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78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Finanšu plānošana un  grāmatvedība</a:t>
            </a:r>
            <a:endParaRPr lang="lv-LV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22E44C9-F4A1-7140-A58A-805031707C8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710357" y="2470197"/>
            <a:ext cx="985054" cy="4475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95B9115-0C6D-CD40-8A88-68C50BC10289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2710357" y="2546573"/>
            <a:ext cx="991250" cy="35555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7500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DAA1D01-3BCA-4D33-A781-6842E152B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pic>
        <p:nvPicPr>
          <p:cNvPr id="9" name="Attēls 8" descr="Attēls, kurā ir teksts, koks, ārtelpa, zīme&#10;&#10;Apraksts ģenerēts automātiski">
            <a:extLst>
              <a:ext uri="{FF2B5EF4-FFF2-40B4-BE49-F238E27FC236}">
                <a16:creationId xmlns:a16="http://schemas.microsoft.com/office/drawing/2014/main" id="{17C2173C-4C63-4CBB-A9BF-7B2445808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18" y="1878024"/>
            <a:ext cx="7552267" cy="4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C803CBE-08F2-4AA8-A8ED-F1BE09F1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Plānotie ilgtspējas principi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3DF1A0C-1298-4DC4-B53D-D14338A64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864" y="1565328"/>
            <a:ext cx="6096000" cy="390269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TRANSPORTS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aicināsim izmantot sabiedrisko transportu, velosipēdus un skrejriteņus, braukt pilnās automašīnās un lieki nedarbināt stāvošus auto un autobusus;</a:t>
            </a:r>
          </a:p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DALĪBNIEKU SOMA 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dabai draudzīgs, otrreiz pārstrādāts materiāls. Neizmantotā somas satura nodošanas punkti;</a:t>
            </a:r>
          </a:p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ŪDENS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lv-LV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uzpildes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punkti lielajās norises vietās; atkārtoti uzpildāmās ūdens pudeles; </a:t>
            </a:r>
            <a:r>
              <a:rPr lang="lv-LV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depozītsistēma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PET pudelēm;</a:t>
            </a:r>
          </a:p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GĀJIENS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ziedu izvietošana pēc gājiena vides objektā; pēc pasākuma – pārstrāde kompostā; meiju pārstrāde šķeldā;</a:t>
            </a:r>
          </a:p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SKOLĀS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aicināsim taupīt elektrību, šķirot atkritumus;</a:t>
            </a:r>
          </a:p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LIELAJĀS NORISES VIETĀS 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saules bateriju uzlādes punkti un velosipēdu novietnes;</a:t>
            </a:r>
          </a:p>
          <a:p>
            <a:pPr algn="just">
              <a:lnSpc>
                <a:spcPct val="150000"/>
              </a:lnSpc>
            </a:pPr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ĒDIENS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aicināsim dalībniekiem būt atbildīgiem, lai ēdiens nebūtu veltīgi jāizmet atkritumos.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B77CF07F-F6D5-4DA0-8E3C-BFC3D6620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14919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100" y="698642"/>
            <a:ext cx="6616700" cy="718999"/>
          </a:xfrm>
        </p:spPr>
        <p:txBody>
          <a:bodyPr>
            <a:normAutofit/>
          </a:bodyPr>
          <a:lstStyle/>
          <a:p>
            <a:r>
              <a:rPr lang="lv-LV" sz="2000" dirty="0"/>
              <a:t>Norišu vietas</a:t>
            </a:r>
            <a:br>
              <a:rPr lang="lv-LV" sz="2000" dirty="0"/>
            </a:br>
            <a:r>
              <a:rPr lang="lv-LV" sz="2000" dirty="0"/>
              <a:t>DZIEDĀTĀJI</a:t>
            </a:r>
            <a:endParaRPr lang="en-US" sz="2000" dirty="0"/>
          </a:p>
        </p:txBody>
      </p:sp>
      <p:graphicFrame>
        <p:nvGraphicFramePr>
          <p:cNvPr id="5" name="Tabula 4">
            <a:extLst>
              <a:ext uri="{FF2B5EF4-FFF2-40B4-BE49-F238E27FC236}">
                <a16:creationId xmlns:a16="http://schemas.microsoft.com/office/drawing/2014/main" id="{45E08264-5DC2-4208-AC84-FB0055D3A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664353"/>
              </p:ext>
            </p:extLst>
          </p:nvPr>
        </p:nvGraphicFramePr>
        <p:xfrm>
          <a:off x="735291" y="1659118"/>
          <a:ext cx="7278405" cy="4044099"/>
        </p:xfrm>
        <a:graphic>
          <a:graphicData uri="http://schemas.openxmlformats.org/drawingml/2006/table">
            <a:tbl>
              <a:tblPr/>
              <a:tblGrid>
                <a:gridCol w="832585">
                  <a:extLst>
                    <a:ext uri="{9D8B030D-6E8A-4147-A177-3AD203B41FA5}">
                      <a16:colId xmlns:a16="http://schemas.microsoft.com/office/drawing/2014/main" val="928841841"/>
                    </a:ext>
                  </a:extLst>
                </a:gridCol>
                <a:gridCol w="644582">
                  <a:extLst>
                    <a:ext uri="{9D8B030D-6E8A-4147-A177-3AD203B41FA5}">
                      <a16:colId xmlns:a16="http://schemas.microsoft.com/office/drawing/2014/main" val="373641030"/>
                    </a:ext>
                  </a:extLst>
                </a:gridCol>
                <a:gridCol w="215782">
                  <a:extLst>
                    <a:ext uri="{9D8B030D-6E8A-4147-A177-3AD203B41FA5}">
                      <a16:colId xmlns:a16="http://schemas.microsoft.com/office/drawing/2014/main" val="343187034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98099717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586373678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1482767327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206585834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83714067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547374692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940831967"/>
                    </a:ext>
                  </a:extLst>
                </a:gridCol>
                <a:gridCol w="810256">
                  <a:extLst>
                    <a:ext uri="{9D8B030D-6E8A-4147-A177-3AD203B41FA5}">
                      <a16:colId xmlns:a16="http://schemas.microsoft.com/office/drawing/2014/main" val="1457942695"/>
                    </a:ext>
                  </a:extLst>
                </a:gridCol>
              </a:tblGrid>
              <a:tr h="433297"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95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Jūlijs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031232"/>
                  </a:ext>
                </a:extLst>
              </a:tr>
              <a:tr h="418853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395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  <a:p>
                      <a:pPr algn="ctr" rtl="0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649533"/>
                  </a:ext>
                </a:extLst>
              </a:tr>
              <a:tr h="69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Dziesmu kari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LU aula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288524"/>
                  </a:ext>
                </a:extLst>
              </a:tr>
              <a:tr h="69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Gājiens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Brīvības iela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08365"/>
                  </a:ext>
                </a:extLst>
              </a:tr>
              <a:tr h="69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Atklāšana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SKONTO stadions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986527"/>
                  </a:ext>
                </a:extLst>
              </a:tr>
              <a:tr h="418853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Tīrums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MEŽAPARKS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277673"/>
                  </a:ext>
                </a:extLst>
              </a:tr>
              <a:tr h="69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Kopā augšup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MEŽAPARKS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474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3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232"/>
          <p:cNvSpPr>
            <a:spLocks noGrp="1"/>
          </p:cNvSpPr>
          <p:nvPr>
            <p:ph type="body" sz="quarter" idx="4294967295"/>
          </p:nvPr>
        </p:nvSpPr>
        <p:spPr>
          <a:xfrm>
            <a:off x="2392363" y="544513"/>
            <a:ext cx="5870575" cy="809625"/>
          </a:xfrm>
        </p:spPr>
        <p:txBody>
          <a:bodyPr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XXVII Vispārējo latviešu Dziesmu un </a:t>
            </a:r>
            <a:b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XVII Deju svētku finanšu </a:t>
            </a:r>
            <a:r>
              <a:rPr lang="lv-LV" altLang="lv-LV" sz="2000" b="1" dirty="0">
                <a:latin typeface="Verdana" panose="020B0604030504040204" pitchFamily="34" charset="0"/>
                <a:sym typeface="NimbusSanNovMed"/>
              </a:rPr>
              <a:t>avoti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172A5C16-A524-9D46-927E-623549ED6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592"/>
            <a:ext cx="9144000" cy="37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99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100" y="381000"/>
            <a:ext cx="6616700" cy="1036642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br>
              <a:rPr lang="lv-LV" altLang="lv-LV" sz="2000" dirty="0">
                <a:solidFill>
                  <a:srgbClr val="000000"/>
                </a:solidFill>
              </a:rPr>
            </a:br>
            <a: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XXVII Vispārējo latviešu Dziesmu un </a:t>
            </a:r>
            <a:b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XVII Deju svētku </a:t>
            </a:r>
            <a:r>
              <a:rPr lang="lv-LV" altLang="lv-LV" sz="2000" b="1" dirty="0">
                <a:latin typeface="Verdana" panose="020B0604030504040204" pitchFamily="34" charset="0"/>
                <a:sym typeface="NimbusSanNovMed"/>
              </a:rPr>
              <a:t>izdevumi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483" y="1767155"/>
            <a:ext cx="8126859" cy="472611"/>
          </a:xfrm>
        </p:spPr>
        <p:txBody>
          <a:bodyPr>
            <a:normAutofit/>
          </a:bodyPr>
          <a:lstStyle/>
          <a:p>
            <a:endParaRPr lang="en-US" sz="1800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FFF8D67B-9484-5945-A33E-A18F0CB20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233"/>
            <a:ext cx="9144000" cy="4359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F4A3B-C8FE-2041-B26A-A9B000AC0E77}"/>
              </a:ext>
            </a:extLst>
          </p:cNvPr>
          <p:cNvSpPr txBox="1"/>
          <p:nvPr/>
        </p:nvSpPr>
        <p:spPr>
          <a:xfrm>
            <a:off x="719292" y="1755085"/>
            <a:ext cx="72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Svētku kopējie izdevumi – 15 578938 EUR</a:t>
            </a:r>
          </a:p>
        </p:txBody>
      </p:sp>
    </p:spTree>
    <p:extLst>
      <p:ext uri="{BB962C8B-B14F-4D97-AF65-F5344CB8AC3E}">
        <p14:creationId xmlns:p14="http://schemas.microsoft.com/office/powerpoint/2010/main" val="243162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7271-7DCA-6445-9CF2-02EDC7D3A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3D2BC-D954-2948-9DAC-978A4EC6B6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C0C58D8-4661-FE4E-9D4D-BB53FA32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232"/>
          <p:cNvSpPr>
            <a:spLocks noGrp="1"/>
          </p:cNvSpPr>
          <p:nvPr>
            <p:ph type="body" sz="quarter" idx="4294967295"/>
          </p:nvPr>
        </p:nvSpPr>
        <p:spPr>
          <a:xfrm>
            <a:off x="2392363" y="544513"/>
            <a:ext cx="5870575" cy="809625"/>
          </a:xfrm>
        </p:spPr>
        <p:txBody>
          <a:bodyPr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XXVII Vispārējo latviešu Dziesmu un </a:t>
            </a:r>
            <a:b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lv-LV" altLang="lv-LV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XVII Deju svētku </a:t>
            </a:r>
            <a:r>
              <a:rPr lang="lv-LV" altLang="lv-LV" sz="2000" b="1" dirty="0">
                <a:latin typeface="Verdana" panose="020B0604030504040204" pitchFamily="34" charset="0"/>
                <a:sym typeface="NimbusSanNovMed"/>
              </a:rPr>
              <a:t>rīkošanas izdevumi</a:t>
            </a:r>
          </a:p>
        </p:txBody>
      </p:sp>
      <p:pic>
        <p:nvPicPr>
          <p:cNvPr id="5" name="Attēls 5">
            <a:extLst>
              <a:ext uri="{FF2B5EF4-FFF2-40B4-BE49-F238E27FC236}">
                <a16:creationId xmlns:a16="http://schemas.microsoft.com/office/drawing/2014/main" id="{334A5E27-B94F-A943-B443-81566CB10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38" b="1"/>
          <a:stretch/>
        </p:blipFill>
        <p:spPr>
          <a:xfrm>
            <a:off x="0" y="1695479"/>
            <a:ext cx="9144000" cy="49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86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496899" y="2217580"/>
            <a:ext cx="83938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XXVII Vispārējie latviešu Dziesmu un XVII Deju svētki</a:t>
            </a:r>
            <a:b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Tradīcija</a:t>
            </a:r>
          </a:p>
          <a:p>
            <a:pPr algn="ctr"/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Līdzdarbība</a:t>
            </a:r>
          </a:p>
          <a:p>
            <a:pPr algn="ctr"/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Turpinājums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8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EEA2730-36BA-204A-AB73-1555F178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8630"/>
            <a:ext cx="9423537" cy="5300740"/>
          </a:xfrm>
        </p:spPr>
      </p:pic>
    </p:spTree>
    <p:extLst>
      <p:ext uri="{BB962C8B-B14F-4D97-AF65-F5344CB8AC3E}">
        <p14:creationId xmlns:p14="http://schemas.microsoft.com/office/powerpoint/2010/main" val="47092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291962C5-0A2A-6543-B621-6F828AB0E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signs and flags in front of a tall tower&#10;&#10;Description automatically generated with medium confidence">
            <a:extLst>
              <a:ext uri="{FF2B5EF4-FFF2-40B4-BE49-F238E27FC236}">
                <a16:creationId xmlns:a16="http://schemas.microsoft.com/office/drawing/2014/main" id="{37DE9866-9AF5-6F46-8AC6-897450B03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5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FC7E55C-11DF-7A45-BED6-34C8C3295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9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F236610-B0B4-B04A-A87D-286343262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2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1"/>
            <a:ext cx="6096000" cy="2237051"/>
          </a:xfrm>
        </p:spPr>
        <p:txBody>
          <a:bodyPr>
            <a:noAutofit/>
          </a:bodyPr>
          <a:lstStyle/>
          <a:p>
            <a:r>
              <a:rPr lang="lv-LV" dirty="0">
                <a:solidFill>
                  <a:schemeClr val="tx1"/>
                </a:solidFill>
                <a:latin typeface="Verdana" charset="0"/>
                <a:ea typeface="MS PGothic" charset="0"/>
                <a:cs typeface="Verdana" charset="0"/>
              </a:rPr>
              <a:t>Ieskats 2018. gada svētkos</a:t>
            </a:r>
            <a:br>
              <a:rPr lang="lv-LV" dirty="0">
                <a:latin typeface="Verdana" charset="0"/>
                <a:ea typeface="MS PGothic" charset="0"/>
                <a:cs typeface="Verdana" charset="0"/>
              </a:rPr>
            </a:br>
            <a:br>
              <a:rPr lang="lv-LV" dirty="0">
                <a:latin typeface="Verdana" charset="0"/>
                <a:ea typeface="MS PGothic" charset="0"/>
                <a:cs typeface="Verdana" charset="0"/>
              </a:rPr>
            </a:br>
            <a:endParaRPr lang="en-US" sz="1800" dirty="0">
              <a:solidFill>
                <a:srgbClr val="F22A3E"/>
              </a:solidFill>
              <a:latin typeface="Verdana" charset="0"/>
              <a:ea typeface="MS PGothic" charset="0"/>
              <a:cs typeface="Verdana" charset="0"/>
            </a:endParaRPr>
          </a:p>
        </p:txBody>
      </p:sp>
      <p:sp>
        <p:nvSpPr>
          <p:cNvPr id="10" name="Taisnstūris 9"/>
          <p:cNvSpPr/>
          <p:nvPr/>
        </p:nvSpPr>
        <p:spPr>
          <a:xfrm>
            <a:off x="637451" y="1911240"/>
            <a:ext cx="8197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lv-LV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lv-LV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885" y="1713612"/>
            <a:ext cx="7725019" cy="3539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38189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+mn-lt"/>
                <a:ea typeface="+mn-ea"/>
                <a:sym typeface="Helvetica"/>
              </a:rPr>
              <a:t>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825910" y="2873195"/>
          <a:ext cx="6424011" cy="358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C94558E-092E-4576-A296-6CC0FC67332E}"/>
              </a:ext>
            </a:extLst>
          </p:cNvPr>
          <p:cNvSpPr txBox="1"/>
          <p:nvPr/>
        </p:nvSpPr>
        <p:spPr>
          <a:xfrm>
            <a:off x="1143003" y="1974156"/>
            <a:ext cx="740092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lv-LV" sz="1800" b="1" dirty="0">
                <a:latin typeface="Verdana" charset="0"/>
                <a:ea typeface="MS PGothic" charset="0"/>
                <a:cs typeface="Verdana" charset="0"/>
              </a:rPr>
              <a:t>XXVI Vispārējo latviešu Dziesmu un XVI Deju svētki / </a:t>
            </a:r>
            <a:r>
              <a:rPr lang="lv-LV" sz="1800" b="1" dirty="0">
                <a:solidFill>
                  <a:srgbClr val="F22A3E"/>
                </a:solidFill>
                <a:latin typeface="Verdana" charset="0"/>
                <a:ea typeface="MS PGothic" charset="0"/>
                <a:cs typeface="Verdana" charset="0"/>
              </a:rPr>
              <a:t>Dalībnieki pa nozarēm</a:t>
            </a:r>
            <a:endParaRPr lang="lv-LV" sz="1800" b="1" dirty="0"/>
          </a:p>
        </p:txBody>
      </p:sp>
    </p:spTree>
    <p:extLst>
      <p:ext uri="{BB962C8B-B14F-4D97-AF65-F5344CB8AC3E}">
        <p14:creationId xmlns:p14="http://schemas.microsoft.com/office/powerpoint/2010/main" val="326149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atura vietturis 12">
            <a:extLst>
              <a:ext uri="{FF2B5EF4-FFF2-40B4-BE49-F238E27FC236}">
                <a16:creationId xmlns:a16="http://schemas.microsoft.com/office/drawing/2014/main" id="{C679ED5A-5026-4DD4-B477-7A94B155D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9" b="-1"/>
          <a:stretch/>
        </p:blipFill>
        <p:spPr>
          <a:xfrm>
            <a:off x="20" y="10"/>
            <a:ext cx="9143980" cy="6857990"/>
          </a:xfrm>
          <a:noFill/>
        </p:spPr>
      </p:pic>
      <p:sp>
        <p:nvSpPr>
          <p:cNvPr id="6" name="Slaida numura vietturis 5" hidden="1">
            <a:extLst>
              <a:ext uri="{FF2B5EF4-FFF2-40B4-BE49-F238E27FC236}">
                <a16:creationId xmlns:a16="http://schemas.microsoft.com/office/drawing/2014/main" id="{3D28147C-7F4A-4985-954F-BBAEA73BAE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4400" y="6324600"/>
            <a:ext cx="304800" cy="3048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AF831F4-C77F-43FB-847C-9C204966D3B0}" type="slidenum">
              <a:rPr lang="en-US" altLang="lv-LV" smtClean="0"/>
              <a:pPr>
                <a:spcAft>
                  <a:spcPts val="600"/>
                </a:spcAft>
                <a:defRPr/>
              </a:pPr>
              <a:t>9</a:t>
            </a:fld>
            <a:endParaRPr lang="en-US" altLang="lv-LV"/>
          </a:p>
        </p:txBody>
      </p:sp>
      <p:sp>
        <p:nvSpPr>
          <p:cNvPr id="15" name="Satura vietturis 2">
            <a:extLst>
              <a:ext uri="{FF2B5EF4-FFF2-40B4-BE49-F238E27FC236}">
                <a16:creationId xmlns:a16="http://schemas.microsoft.com/office/drawing/2014/main" id="{D8CB08CF-9F87-4A59-866E-5757E1D84442}"/>
              </a:ext>
            </a:extLst>
          </p:cNvPr>
          <p:cNvSpPr txBox="1">
            <a:spLocks/>
          </p:cNvSpPr>
          <p:nvPr/>
        </p:nvSpPr>
        <p:spPr bwMode="auto">
          <a:xfrm>
            <a:off x="4572000" y="533400"/>
            <a:ext cx="3733799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>
            <a:lvl1pPr marL="350830" indent="-350830" algn="l" defTabSz="93819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61981" indent="-292093" algn="l" defTabSz="93819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73133" indent="-233357" algn="l" defTabSz="93819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43022" indent="-233357" algn="l" defTabSz="93819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112910" indent="-233357" algn="l" defTabSz="93819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83770" indent="-234887" algn="l" defTabSz="939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46" indent="-234887" algn="l" defTabSz="939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24" indent="-234887" algn="l" defTabSz="939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098" indent="-234887" algn="l" defTabSz="939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400" dirty="0">
                <a:solidFill>
                  <a:schemeClr val="bg1"/>
                </a:solidFill>
                <a:latin typeface="Verdana Pro" panose="020B0604030504040204" pitchFamily="34" charset="0"/>
              </a:rPr>
              <a:t>10 dienas</a:t>
            </a:r>
          </a:p>
          <a:p>
            <a:r>
              <a:rPr lang="lv-LV" sz="2400" dirty="0">
                <a:solidFill>
                  <a:schemeClr val="bg1"/>
                </a:solidFill>
                <a:latin typeface="Verdana Pro" panose="020B0604030504040204" pitchFamily="34" charset="0"/>
              </a:rPr>
              <a:t>40 000 dalībnieku</a:t>
            </a:r>
          </a:p>
          <a:p>
            <a:r>
              <a:rPr lang="lv-LV" sz="2400" dirty="0">
                <a:solidFill>
                  <a:schemeClr val="bg1"/>
                </a:solidFill>
                <a:latin typeface="Verdana Pro" panose="020B0604030504040204" pitchFamily="34" charset="0"/>
              </a:rPr>
              <a:t>500 000 skatītāju</a:t>
            </a:r>
          </a:p>
          <a:p>
            <a:r>
              <a:rPr lang="lv-LV" sz="2400" dirty="0">
                <a:solidFill>
                  <a:schemeClr val="bg1"/>
                </a:solidFill>
                <a:latin typeface="Verdana Pro" panose="020B0604030504040204" pitchFamily="34" charset="0"/>
              </a:rPr>
              <a:t>60 pasākumi</a:t>
            </a:r>
          </a:p>
          <a:p>
            <a:r>
              <a:rPr lang="lv-LV" sz="2400" dirty="0">
                <a:solidFill>
                  <a:schemeClr val="bg1"/>
                </a:solidFill>
                <a:latin typeface="Verdana Pro" panose="020B0604030504040204" pitchFamily="34" charset="0"/>
              </a:rPr>
              <a:t>20 norises vietas</a:t>
            </a:r>
          </a:p>
          <a:p>
            <a:endParaRPr lang="lv-LV" sz="2400" dirty="0">
              <a:solidFill>
                <a:schemeClr val="bg1"/>
              </a:solidFill>
              <a:latin typeface="Verdana Pro" panose="020B0604030504040204" pitchFamily="34" charset="0"/>
            </a:endParaRPr>
          </a:p>
          <a:p>
            <a:endParaRPr lang="lv-LV" sz="2400" dirty="0">
              <a:solidFill>
                <a:schemeClr val="bg1"/>
              </a:solidFill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41608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2313</TotalTime>
  <Words>508</Words>
  <Application>Microsoft Office PowerPoint</Application>
  <PresentationFormat>Slaidrāde ekrānā (4:3)</PresentationFormat>
  <Paragraphs>144</Paragraphs>
  <Slides>21</Slides>
  <Notes>6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Verdana</vt:lpstr>
      <vt:lpstr>Verdana Pro</vt:lpstr>
      <vt:lpstr>89_Prezentacija_templateLV</vt:lpstr>
      <vt:lpstr>XXVII Vispārējie latviešu Dziesmu un XVII Deju svētku sagatavošana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Ieskats 2018. gada svētkos 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Plānotie ilgtspējas principi</vt:lpstr>
      <vt:lpstr>Norišu vietas DZIEDĀTĀJI</vt:lpstr>
      <vt:lpstr>PowerPoint prezentācija</vt:lpstr>
      <vt:lpstr> XXVII Vispārējo latviešu Dziesmu un  XVII Deju svētku izdevumi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Lauris Goss</cp:lastModifiedBy>
  <cp:revision>215</cp:revision>
  <cp:lastPrinted>2022-10-07T11:35:30Z</cp:lastPrinted>
  <dcterms:created xsi:type="dcterms:W3CDTF">2014-11-20T14:46:47Z</dcterms:created>
  <dcterms:modified xsi:type="dcterms:W3CDTF">2022-10-07T11:37:00Z</dcterms:modified>
</cp:coreProperties>
</file>